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304" r:id="rId3"/>
    <p:sldId id="302" r:id="rId4"/>
    <p:sldId id="258" r:id="rId5"/>
    <p:sldId id="284" r:id="rId6"/>
    <p:sldId id="295" r:id="rId7"/>
    <p:sldId id="307"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93" autoAdjust="0"/>
  </p:normalViewPr>
  <p:slideViewPr>
    <p:cSldViewPr>
      <p:cViewPr>
        <p:scale>
          <a:sx n="80" d="100"/>
          <a:sy n="80" d="100"/>
        </p:scale>
        <p:origin x="-1056" y="-1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20EB933-BEE6-4087-9F65-FE7C6174BC53}" type="slidenum">
              <a:rPr lang="en-US"/>
              <a:pPr>
                <a:defRPr/>
              </a:pPr>
              <a:t>‹#›</a:t>
            </a:fld>
            <a:endParaRPr lang="en-US" dirty="0"/>
          </a:p>
        </p:txBody>
      </p:sp>
    </p:spTree>
    <p:extLst>
      <p:ext uri="{BB962C8B-B14F-4D97-AF65-F5344CB8AC3E}">
        <p14:creationId xmlns:p14="http://schemas.microsoft.com/office/powerpoint/2010/main" val="4023863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51E6D2-3E70-47BF-945F-802D8769B625}" type="slidenum">
              <a:rPr lang="en-US"/>
              <a:pPr/>
              <a:t>2</a:t>
            </a:fld>
            <a:endParaRPr lang="en-US" dirty="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pPr>
              <a:lnSpc>
                <a:spcPct val="80000"/>
              </a:lnSpc>
            </a:pPr>
            <a:r>
              <a:rPr lang="en-US" dirty="0"/>
              <a:t>Ad hoc GEO was established in 2003. </a:t>
            </a:r>
          </a:p>
          <a:p>
            <a:pPr>
              <a:lnSpc>
                <a:spcPct val="80000"/>
              </a:lnSpc>
            </a:pPr>
            <a:r>
              <a:rPr lang="en-US" dirty="0" smtClean="0"/>
              <a:t>April 2015, 97</a:t>
            </a:r>
            <a:r>
              <a:rPr lang="en-US" baseline="0" dirty="0" smtClean="0"/>
              <a:t> members</a:t>
            </a:r>
          </a:p>
          <a:p>
            <a:pPr>
              <a:lnSpc>
                <a:spcPct val="80000"/>
              </a:lnSpc>
            </a:pPr>
            <a:r>
              <a:rPr lang="en-US" baseline="0" dirty="0" smtClean="0"/>
              <a:t>87 participating organizations: </a:t>
            </a:r>
            <a:r>
              <a:rPr lang="en-US" dirty="0" smtClean="0"/>
              <a:t>intergovernmental, international, and regional organizations with a mandate in Earth observation or related issues have been recognized as Participating Organizations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3</a:t>
            </a:fld>
            <a:endParaRPr lang="en-US" dirty="0"/>
          </a:p>
        </p:txBody>
      </p:sp>
    </p:spTree>
    <p:extLst>
      <p:ext uri="{BB962C8B-B14F-4D97-AF65-F5344CB8AC3E}">
        <p14:creationId xmlns:p14="http://schemas.microsoft.com/office/powerpoint/2010/main" val="2208015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FDE356A-021E-47B4-A23B-9679795ED73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921645-7729-4472-BE54-A1BF6162C92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51BBCA-E268-4DFA-B429-C66507C56C6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16962C5-318B-4207-99C8-1D066FBEAA8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A02B731-E8ED-4C83-B991-040A136753B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068CD38-DB82-4C8C-825A-2D112089B0B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FB1BB34-E02A-4C26-B9D9-298224EFB5F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AB91026-65B4-43D4-92E2-4F1DE6FA5EE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C34A138-F59C-4473-8174-B8C2C94DFF2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C0252E-2532-43CA-95BD-3BE6C6FA8DD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E19750-9756-47EF-BA1C-A7EDD1A4BBE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99E85B6-7DB5-47EC-A1B9-E3929A153F4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oleObject" Target="../embeddings/oleObject3.bin"/><Relationship Id="rId12" Type="http://schemas.openxmlformats.org/officeDocument/2006/relationships/image" Target="../media/image3.png"/><Relationship Id="rId13" Type="http://schemas.openxmlformats.org/officeDocument/2006/relationships/image" Target="../media/image7.jpeg"/><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1.xml"/><Relationship Id="rId4" Type="http://schemas.openxmlformats.org/officeDocument/2006/relationships/image" Target="../media/image4.jpeg"/><Relationship Id="rId5" Type="http://schemas.openxmlformats.org/officeDocument/2006/relationships/oleObject" Target="../embeddings/oleObject1.bin"/><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oleObject" Target="../embeddings/oleObject2.bin"/><Relationship Id="rId10"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2"/>
          <p:cNvPicPr>
            <a:picLocks noChangeAspect="1" noChangeArrowheads="1"/>
          </p:cNvPicPr>
          <p:nvPr/>
        </p:nvPicPr>
        <p:blipFill>
          <a:blip r:embed="rId4" cstate="print">
            <a:lum bright="70000" contrast="-70000"/>
          </a:blip>
          <a:srcRect/>
          <a:stretch>
            <a:fillRect/>
          </a:stretch>
        </p:blipFill>
        <p:spPr bwMode="auto">
          <a:xfrm>
            <a:off x="762000" y="1419225"/>
            <a:ext cx="7810500" cy="3905250"/>
          </a:xfrm>
          <a:prstGeom prst="rect">
            <a:avLst/>
          </a:prstGeom>
          <a:noFill/>
          <a:ln w="9525">
            <a:noFill/>
            <a:miter lim="800000"/>
            <a:headEnd/>
            <a:tailEnd/>
          </a:ln>
        </p:spPr>
      </p:pic>
      <p:sp>
        <p:nvSpPr>
          <p:cNvPr id="1030" name="Rectangle 3"/>
          <p:cNvSpPr>
            <a:spLocks noChangeArrowheads="1"/>
          </p:cNvSpPr>
          <p:nvPr/>
        </p:nvSpPr>
        <p:spPr bwMode="auto">
          <a:xfrm>
            <a:off x="304800" y="4114800"/>
            <a:ext cx="8763000" cy="838200"/>
          </a:xfrm>
          <a:prstGeom prst="rect">
            <a:avLst/>
          </a:prstGeom>
          <a:noFill/>
          <a:ln w="9525">
            <a:noFill/>
            <a:miter lim="800000"/>
            <a:headEnd/>
            <a:tailEnd/>
          </a:ln>
        </p:spPr>
        <p:txBody>
          <a:bodyPr/>
          <a:lstStyle/>
          <a:p>
            <a:pPr marL="342900" indent="-342900" algn="ctr">
              <a:spcBef>
                <a:spcPct val="20000"/>
              </a:spcBef>
            </a:pPr>
            <a:r>
              <a:rPr lang="en-US" sz="3600" b="1" dirty="0" smtClean="0">
                <a:solidFill>
                  <a:schemeClr val="accent2"/>
                </a:solidFill>
              </a:rPr>
              <a:t>MBON in the Global Community</a:t>
            </a:r>
            <a:endParaRPr lang="en-US" sz="3600" b="1" dirty="0">
              <a:solidFill>
                <a:schemeClr val="accent2"/>
              </a:solidFill>
            </a:endParaRPr>
          </a:p>
        </p:txBody>
      </p:sp>
      <p:graphicFrame>
        <p:nvGraphicFramePr>
          <p:cNvPr id="1026" name="Object 4"/>
          <p:cNvGraphicFramePr>
            <a:graphicFrameLocks noChangeAspect="1"/>
          </p:cNvGraphicFramePr>
          <p:nvPr/>
        </p:nvGraphicFramePr>
        <p:xfrm>
          <a:off x="165100" y="2117725"/>
          <a:ext cx="1978025" cy="1971675"/>
        </p:xfrm>
        <a:graphic>
          <a:graphicData uri="http://schemas.openxmlformats.org/presentationml/2006/ole">
            <mc:AlternateContent xmlns:mc="http://schemas.openxmlformats.org/markup-compatibility/2006">
              <mc:Choice xmlns:v="urn:schemas-microsoft-com:vml" Requires="v">
                <p:oleObj spid="_x0000_s1824" name="Photo Editor Photo" r:id="rId5" imgW="2742857" imgH="2734057" progId="">
                  <p:embed/>
                </p:oleObj>
              </mc:Choice>
              <mc:Fallback>
                <p:oleObj name="Photo Editor Photo" r:id="rId5" imgW="2742857" imgH="2734057"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100" y="2117725"/>
                        <a:ext cx="197802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53882" dir="2700000" algn="ctr" rotWithShape="0">
                                <a:srgbClr val="000032">
                                  <a:alpha val="50000"/>
                                </a:srgbClr>
                              </a:outerShdw>
                            </a:effectLst>
                          </a14:hiddenEffects>
                        </a:ext>
                      </a:extLst>
                    </p:spPr>
                  </p:pic>
                </p:oleObj>
              </mc:Fallback>
            </mc:AlternateContent>
          </a:graphicData>
        </a:graphic>
      </p:graphicFrame>
      <p:pic>
        <p:nvPicPr>
          <p:cNvPr id="1031" name="Picture 5"/>
          <p:cNvPicPr>
            <a:picLocks noChangeAspect="1" noChangeArrowheads="1"/>
          </p:cNvPicPr>
          <p:nvPr/>
        </p:nvPicPr>
        <p:blipFill>
          <a:blip r:embed="rId7" cstate="print"/>
          <a:srcRect/>
          <a:stretch>
            <a:fillRect/>
          </a:stretch>
        </p:blipFill>
        <p:spPr bwMode="auto">
          <a:xfrm>
            <a:off x="1500188" y="1506538"/>
            <a:ext cx="1595437" cy="1597025"/>
          </a:xfrm>
          <a:prstGeom prst="rect">
            <a:avLst/>
          </a:prstGeom>
          <a:noFill/>
          <a:ln w="9525">
            <a:noFill/>
            <a:miter lim="800000"/>
            <a:headEnd/>
            <a:tailEnd/>
          </a:ln>
        </p:spPr>
      </p:pic>
      <p:pic>
        <p:nvPicPr>
          <p:cNvPr id="1032" name="Picture 6"/>
          <p:cNvPicPr>
            <a:picLocks noChangeAspect="1" noChangeArrowheads="1"/>
          </p:cNvPicPr>
          <p:nvPr/>
        </p:nvPicPr>
        <p:blipFill>
          <a:blip r:embed="rId8" cstate="print"/>
          <a:srcRect/>
          <a:stretch>
            <a:fillRect/>
          </a:stretch>
        </p:blipFill>
        <p:spPr bwMode="auto">
          <a:xfrm>
            <a:off x="2489200" y="1173163"/>
            <a:ext cx="1416050" cy="1416050"/>
          </a:xfrm>
          <a:prstGeom prst="rect">
            <a:avLst/>
          </a:prstGeom>
          <a:noFill/>
          <a:ln w="9525">
            <a:noFill/>
            <a:miter lim="800000"/>
            <a:headEnd/>
            <a:tailEnd/>
          </a:ln>
        </p:spPr>
      </p:pic>
      <p:sp>
        <p:nvSpPr>
          <p:cNvPr id="1033" name="Text Box 7"/>
          <p:cNvSpPr txBox="1">
            <a:spLocks noChangeArrowheads="1"/>
          </p:cNvSpPr>
          <p:nvPr/>
        </p:nvSpPr>
        <p:spPr bwMode="auto">
          <a:xfrm>
            <a:off x="457200" y="5257801"/>
            <a:ext cx="8305800" cy="1631216"/>
          </a:xfrm>
          <a:prstGeom prst="rect">
            <a:avLst/>
          </a:prstGeom>
          <a:noFill/>
          <a:ln w="9525">
            <a:noFill/>
            <a:miter lim="800000"/>
            <a:headEnd/>
            <a:tailEnd/>
          </a:ln>
        </p:spPr>
        <p:txBody>
          <a:bodyPr wrap="square">
            <a:spAutoFit/>
          </a:bodyPr>
          <a:lstStyle/>
          <a:p>
            <a:pPr algn="ctr" eaLnBrk="0" hangingPunct="0"/>
            <a:r>
              <a:rPr lang="en-US" sz="2000" b="1" dirty="0">
                <a:solidFill>
                  <a:schemeClr val="accent2"/>
                </a:solidFill>
              </a:rPr>
              <a:t>Woody Turner</a:t>
            </a:r>
          </a:p>
          <a:p>
            <a:pPr algn="ctr" eaLnBrk="0" hangingPunct="0"/>
            <a:r>
              <a:rPr lang="en-US" sz="2000" b="1" dirty="0" smtClean="0">
                <a:solidFill>
                  <a:schemeClr val="accent2"/>
                </a:solidFill>
              </a:rPr>
              <a:t>Earth </a:t>
            </a:r>
            <a:r>
              <a:rPr lang="en-US" sz="2000" b="1" dirty="0">
                <a:solidFill>
                  <a:schemeClr val="accent2"/>
                </a:solidFill>
              </a:rPr>
              <a:t>Science </a:t>
            </a:r>
            <a:r>
              <a:rPr lang="en-US" sz="2000" b="1" dirty="0" smtClean="0">
                <a:solidFill>
                  <a:schemeClr val="accent2"/>
                </a:solidFill>
              </a:rPr>
              <a:t>Division </a:t>
            </a:r>
          </a:p>
          <a:p>
            <a:pPr algn="ctr" eaLnBrk="0" hangingPunct="0"/>
            <a:r>
              <a:rPr lang="en-US" sz="2000" b="1" dirty="0" smtClean="0">
                <a:solidFill>
                  <a:schemeClr val="accent2"/>
                </a:solidFill>
              </a:rPr>
              <a:t>NASA Headquarters</a:t>
            </a:r>
          </a:p>
          <a:p>
            <a:pPr algn="ctr" eaLnBrk="0" hangingPunct="0"/>
            <a:r>
              <a:rPr lang="en-US" sz="2000" b="1" dirty="0" smtClean="0">
                <a:solidFill>
                  <a:srgbClr val="FF0000"/>
                </a:solidFill>
              </a:rPr>
              <a:t>(with thanks to Frank Muller-Karger for several slides)</a:t>
            </a:r>
          </a:p>
          <a:p>
            <a:pPr algn="ctr" eaLnBrk="0" hangingPunct="0"/>
            <a:r>
              <a:rPr lang="en-US" sz="2000" b="1" dirty="0" smtClean="0">
                <a:solidFill>
                  <a:srgbClr val="333399"/>
                </a:solidFill>
              </a:rPr>
              <a:t>April 24, 2015</a:t>
            </a:r>
            <a:endParaRPr lang="en-US" sz="2000" b="1" dirty="0">
              <a:solidFill>
                <a:srgbClr val="333399"/>
              </a:solidFill>
            </a:endParaRPr>
          </a:p>
        </p:txBody>
      </p:sp>
      <p:graphicFrame>
        <p:nvGraphicFramePr>
          <p:cNvPr id="1027" name="Object 8"/>
          <p:cNvGraphicFramePr>
            <a:graphicFrameLocks noChangeAspect="1"/>
          </p:cNvGraphicFramePr>
          <p:nvPr/>
        </p:nvGraphicFramePr>
        <p:xfrm>
          <a:off x="3495675" y="901700"/>
          <a:ext cx="1454150" cy="1454150"/>
        </p:xfrm>
        <a:graphic>
          <a:graphicData uri="http://schemas.openxmlformats.org/presentationml/2006/ole">
            <mc:AlternateContent xmlns:mc="http://schemas.openxmlformats.org/markup-compatibility/2006">
              <mc:Choice xmlns:v="urn:schemas-microsoft-com:vml" Requires="v">
                <p:oleObj spid="_x0000_s1825" name="Photo Editor Photo" r:id="rId9" imgW="4877481" imgH="4877481" progId="">
                  <p:embed/>
                </p:oleObj>
              </mc:Choice>
              <mc:Fallback>
                <p:oleObj name="Photo Editor Photo" r:id="rId9" imgW="4877481" imgH="4877481" progId="">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5675" y="901700"/>
                        <a:ext cx="1454150" cy="14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53882" dir="2700000" algn="ctr" rotWithShape="0">
                                <a:srgbClr val="000032">
                                  <a:alpha val="50000"/>
                                </a:srgbClr>
                              </a:outerShdw>
                            </a:effectLst>
                          </a14:hiddenEffects>
                        </a:ext>
                      </a:extLst>
                    </p:spPr>
                  </p:pic>
                </p:oleObj>
              </mc:Fallback>
            </mc:AlternateContent>
          </a:graphicData>
        </a:graphic>
      </p:graphicFrame>
      <p:graphicFrame>
        <p:nvGraphicFramePr>
          <p:cNvPr id="1028" name="Object 9"/>
          <p:cNvGraphicFramePr>
            <a:graphicFrameLocks noChangeAspect="1"/>
          </p:cNvGraphicFramePr>
          <p:nvPr/>
        </p:nvGraphicFramePr>
        <p:xfrm>
          <a:off x="4560888" y="827088"/>
          <a:ext cx="1271587" cy="1247775"/>
        </p:xfrm>
        <a:graphic>
          <a:graphicData uri="http://schemas.openxmlformats.org/presentationml/2006/ole">
            <mc:AlternateContent xmlns:mc="http://schemas.openxmlformats.org/markup-compatibility/2006">
              <mc:Choice xmlns:v="urn:schemas-microsoft-com:vml" Requires="v">
                <p:oleObj spid="_x0000_s1826" name="Photo Editor Photo" r:id="rId11" imgW="1561905" imgH="1533739" progId="">
                  <p:embed/>
                </p:oleObj>
              </mc:Choice>
              <mc:Fallback>
                <p:oleObj name="Photo Editor Photo" r:id="rId11" imgW="1561905" imgH="1533739" progId="">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60888" y="827088"/>
                        <a:ext cx="1271587"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53882" dir="2700000" algn="ctr" rotWithShape="0">
                                <a:srgbClr val="000032">
                                  <a:alpha val="50000"/>
                                </a:srgbClr>
                              </a:outerShdw>
                            </a:effectLst>
                          </a14:hiddenEffects>
                        </a:ext>
                      </a:extLst>
                    </p:spPr>
                  </p:pic>
                </p:oleObj>
              </mc:Fallback>
            </mc:AlternateContent>
          </a:graphicData>
        </a:graphic>
      </p:graphicFrame>
      <p:pic>
        <p:nvPicPr>
          <p:cNvPr id="1034" name="Picture 10" descr="nasa_logo"/>
          <p:cNvPicPr>
            <a:picLocks noChangeAspect="1" noChangeArrowheads="1"/>
          </p:cNvPicPr>
          <p:nvPr/>
        </p:nvPicPr>
        <p:blipFill>
          <a:blip r:embed="rId13" cstate="print"/>
          <a:srcRect/>
          <a:stretch>
            <a:fillRect/>
          </a:stretch>
        </p:blipFill>
        <p:spPr bwMode="auto">
          <a:xfrm>
            <a:off x="0" y="0"/>
            <a:ext cx="1066800" cy="877888"/>
          </a:xfrm>
          <a:prstGeom prst="rect">
            <a:avLst/>
          </a:prstGeom>
          <a:noFill/>
          <a:ln w="9525">
            <a:noFill/>
            <a:miter lim="800000"/>
            <a:headEnd/>
            <a:tailEnd/>
          </a:ln>
        </p:spPr>
      </p:pic>
      <p:sp>
        <p:nvSpPr>
          <p:cNvPr id="1035" name="Text Box 11"/>
          <p:cNvSpPr txBox="1">
            <a:spLocks noChangeArrowheads="1"/>
          </p:cNvSpPr>
          <p:nvPr/>
        </p:nvSpPr>
        <p:spPr bwMode="auto">
          <a:xfrm>
            <a:off x="838200" y="54115"/>
            <a:ext cx="8229600" cy="646331"/>
          </a:xfrm>
          <a:prstGeom prst="rect">
            <a:avLst/>
          </a:prstGeom>
          <a:noFill/>
          <a:ln w="9525">
            <a:noFill/>
            <a:miter lim="800000"/>
            <a:headEnd/>
            <a:tailEnd/>
          </a:ln>
        </p:spPr>
        <p:txBody>
          <a:bodyPr wrap="square">
            <a:spAutoFit/>
          </a:bodyPr>
          <a:lstStyle/>
          <a:p>
            <a:pPr algn="ctr"/>
            <a:r>
              <a:rPr lang="en-US" b="1" dirty="0" smtClean="0">
                <a:solidFill>
                  <a:srgbClr val="008000"/>
                </a:solidFill>
              </a:rPr>
              <a:t>U.S. Marine Biodiversity Observation Network (MBON) All-Hands Meeting</a:t>
            </a:r>
          </a:p>
          <a:p>
            <a:pPr algn="ctr"/>
            <a:r>
              <a:rPr lang="en-US" b="1" dirty="0" smtClean="0">
                <a:solidFill>
                  <a:srgbClr val="008000"/>
                </a:solidFill>
              </a:rPr>
              <a:t>Marriott Hotel and Conference Center, College Park, MD </a:t>
            </a:r>
            <a:endParaRPr lang="en-US" b="1" dirty="0">
              <a:solidFill>
                <a:srgbClr val="008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5"/>
          <p:cNvPicPr>
            <a:picLocks noChangeAspect="1" noChangeArrowheads="1"/>
          </p:cNvPicPr>
          <p:nvPr/>
        </p:nvPicPr>
        <p:blipFill>
          <a:blip r:embed="rId3" cstate="print"/>
          <a:srcRect/>
          <a:stretch>
            <a:fillRect/>
          </a:stretch>
        </p:blipFill>
        <p:spPr bwMode="auto">
          <a:xfrm>
            <a:off x="0" y="1374775"/>
            <a:ext cx="9144000" cy="5407025"/>
          </a:xfrm>
          <a:prstGeom prst="rect">
            <a:avLst/>
          </a:prstGeom>
          <a:noFill/>
          <a:ln w="9525">
            <a:noFill/>
            <a:miter lim="800000"/>
            <a:headEnd/>
            <a:tailEnd/>
          </a:ln>
        </p:spPr>
      </p:pic>
      <p:sp>
        <p:nvSpPr>
          <p:cNvPr id="80901" name="Text Box 5"/>
          <p:cNvSpPr txBox="1">
            <a:spLocks noChangeArrowheads="1"/>
          </p:cNvSpPr>
          <p:nvPr/>
        </p:nvSpPr>
        <p:spPr bwMode="auto">
          <a:xfrm>
            <a:off x="498838" y="16933"/>
            <a:ext cx="8110739" cy="1107996"/>
          </a:xfrm>
          <a:prstGeom prst="rect">
            <a:avLst/>
          </a:prstGeom>
          <a:noFill/>
          <a:ln w="9525">
            <a:noFill/>
            <a:miter lim="800000"/>
            <a:headEnd/>
            <a:tailEnd/>
          </a:ln>
          <a:effectLst/>
        </p:spPr>
        <p:txBody>
          <a:bodyPr wrap="none">
            <a:spAutoFit/>
          </a:bodyPr>
          <a:lstStyle/>
          <a:p>
            <a:pPr algn="ctr"/>
            <a:r>
              <a:rPr lang="en-US" sz="3600" b="1" dirty="0">
                <a:solidFill>
                  <a:schemeClr val="accent2"/>
                </a:solidFill>
                <a:latin typeface="+mj-lt"/>
                <a:cs typeface="Calibri"/>
              </a:rPr>
              <a:t>Group on Earth Observations (GEO</a:t>
            </a:r>
            <a:r>
              <a:rPr lang="en-US" sz="3600" b="1" dirty="0" smtClean="0">
                <a:solidFill>
                  <a:schemeClr val="accent2"/>
                </a:solidFill>
                <a:latin typeface="+mj-lt"/>
                <a:cs typeface="Calibri"/>
              </a:rPr>
              <a:t>)</a:t>
            </a:r>
          </a:p>
          <a:p>
            <a:pPr algn="ctr"/>
            <a:r>
              <a:rPr lang="en-US" sz="3000" b="1" dirty="0" smtClean="0">
                <a:solidFill>
                  <a:schemeClr val="accent2"/>
                </a:solidFill>
                <a:latin typeface="+mj-lt"/>
                <a:cs typeface="Calibri"/>
              </a:rPr>
              <a:t>A Framework for Integration</a:t>
            </a:r>
            <a:endParaRPr lang="en-US" sz="3000" b="1" dirty="0">
              <a:solidFill>
                <a:schemeClr val="accent2"/>
              </a:solidFill>
              <a:latin typeface="+mj-lt"/>
              <a:cs typeface="Calibri"/>
            </a:endParaRPr>
          </a:p>
        </p:txBody>
      </p:sp>
    </p:spTree>
    <p:extLst>
      <p:ext uri="{BB962C8B-B14F-4D97-AF65-F5344CB8AC3E}">
        <p14:creationId xmlns:p14="http://schemas.microsoft.com/office/powerpoint/2010/main" val="3309173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8438"/>
            <a:ext cx="8534400" cy="1020762"/>
          </a:xfrm>
        </p:spPr>
        <p:txBody>
          <a:bodyPr/>
          <a:lstStyle/>
          <a:p>
            <a:r>
              <a:rPr lang="en-US" sz="3600" b="1" dirty="0" smtClean="0">
                <a:solidFill>
                  <a:schemeClr val="accent2"/>
                </a:solidFill>
                <a:cs typeface="Calibri"/>
              </a:rPr>
              <a:t>GEO Biodiversity Observation Network (GEO BON)</a:t>
            </a:r>
            <a:br>
              <a:rPr lang="en-US" sz="3600" b="1" dirty="0" smtClean="0">
                <a:solidFill>
                  <a:schemeClr val="accent2"/>
                </a:solidFill>
                <a:cs typeface="Calibri"/>
              </a:rPr>
            </a:br>
            <a:r>
              <a:rPr lang="en-US" sz="2400" b="1" dirty="0">
                <a:solidFill>
                  <a:schemeClr val="accent2"/>
                </a:solidFill>
                <a:cs typeface="Calibri"/>
              </a:rPr>
              <a:t>(https://www.earthobservations.org/geobon.shtml)</a:t>
            </a:r>
            <a:endParaRPr lang="en-US" sz="3600" b="1" dirty="0">
              <a:solidFill>
                <a:schemeClr val="accent2"/>
              </a:solidFill>
              <a:cs typeface="Calibri"/>
            </a:endParaRPr>
          </a:p>
        </p:txBody>
      </p:sp>
      <p:sp>
        <p:nvSpPr>
          <p:cNvPr id="4" name="Content Placeholder 3"/>
          <p:cNvSpPr>
            <a:spLocks noGrp="1"/>
          </p:cNvSpPr>
          <p:nvPr>
            <p:ph sz="half" idx="1"/>
          </p:nvPr>
        </p:nvSpPr>
        <p:spPr>
          <a:xfrm>
            <a:off x="381000" y="1676400"/>
            <a:ext cx="4191000" cy="4648200"/>
          </a:xfrm>
        </p:spPr>
        <p:txBody>
          <a:bodyPr/>
          <a:lstStyle/>
          <a:p>
            <a:r>
              <a:rPr lang="en-US" sz="2000" dirty="0">
                <a:ea typeface="ＭＳ Ｐゴシック" charset="0"/>
                <a:cs typeface="Calibri"/>
              </a:rPr>
              <a:t>A developing global observation network </a:t>
            </a:r>
            <a:r>
              <a:rPr lang="en-US" sz="2000" dirty="0" smtClean="0">
                <a:ea typeface="ＭＳ Ｐゴシック" charset="0"/>
                <a:cs typeface="Calibri"/>
              </a:rPr>
              <a:t>for biodiversity focused </a:t>
            </a:r>
            <a:r>
              <a:rPr lang="en-US" sz="2000" dirty="0">
                <a:ea typeface="ＭＳ Ｐゴシック" charset="0"/>
                <a:cs typeface="Calibri"/>
              </a:rPr>
              <a:t>on three questions:</a:t>
            </a:r>
          </a:p>
          <a:p>
            <a:pPr lvl="1"/>
            <a:r>
              <a:rPr lang="en-US" sz="2000" dirty="0">
                <a:ea typeface="ＭＳ Ｐゴシック" charset="0"/>
                <a:cs typeface="Calibri"/>
              </a:rPr>
              <a:t>What is changing?</a:t>
            </a:r>
          </a:p>
          <a:p>
            <a:pPr lvl="1"/>
            <a:r>
              <a:rPr lang="en-US" sz="2000" dirty="0">
                <a:ea typeface="ＭＳ Ｐゴシック" charset="0"/>
                <a:cs typeface="Calibri"/>
              </a:rPr>
              <a:t>Why is it changing?</a:t>
            </a:r>
          </a:p>
          <a:p>
            <a:pPr lvl="1"/>
            <a:r>
              <a:rPr lang="en-US" sz="2000" dirty="0">
                <a:ea typeface="ＭＳ Ｐゴシック" charset="0"/>
                <a:cs typeface="Calibri"/>
              </a:rPr>
              <a:t>What are the impacts?</a:t>
            </a:r>
          </a:p>
          <a:p>
            <a:r>
              <a:rPr lang="en-US" sz="2000" dirty="0">
                <a:ea typeface="ＭＳ Ｐゴシック" charset="0"/>
                <a:cs typeface="Calibri"/>
              </a:rPr>
              <a:t>Realms: Freshwater, </a:t>
            </a:r>
            <a:r>
              <a:rPr lang="en-US" sz="2000" dirty="0" smtClean="0">
                <a:ea typeface="ＭＳ Ｐゴシック" charset="0"/>
                <a:cs typeface="Calibri"/>
              </a:rPr>
              <a:t>Marine</a:t>
            </a:r>
            <a:r>
              <a:rPr lang="en-US" sz="2000" dirty="0">
                <a:ea typeface="ＭＳ Ｐゴシック" charset="0"/>
                <a:cs typeface="Calibri"/>
              </a:rPr>
              <a:t>, </a:t>
            </a:r>
            <a:r>
              <a:rPr lang="en-US" sz="2000" dirty="0" smtClean="0">
                <a:ea typeface="ＭＳ Ｐゴシック" charset="0"/>
                <a:cs typeface="Calibri"/>
              </a:rPr>
              <a:t>Terrestrial</a:t>
            </a:r>
            <a:endParaRPr lang="en-US" sz="2000" dirty="0">
              <a:ea typeface="ＭＳ Ｐゴシック" charset="0"/>
              <a:cs typeface="Calibri"/>
            </a:endParaRPr>
          </a:p>
          <a:p>
            <a:r>
              <a:rPr lang="en-US" sz="2000" dirty="0">
                <a:ea typeface="ＭＳ Ｐゴシック" charset="0"/>
                <a:cs typeface="Calibri"/>
              </a:rPr>
              <a:t>Scales: Ecosystems, species, </a:t>
            </a:r>
            <a:r>
              <a:rPr lang="en-US" sz="2000" dirty="0" smtClean="0">
                <a:ea typeface="ＭＳ Ｐゴシック" charset="0"/>
                <a:cs typeface="Calibri"/>
              </a:rPr>
              <a:t>genes; also ecosystem services</a:t>
            </a:r>
          </a:p>
          <a:p>
            <a:r>
              <a:rPr lang="en-US" sz="2000" dirty="0" smtClean="0">
                <a:ea typeface="ＭＳ Ｐゴシック" charset="0"/>
                <a:cs typeface="Calibri"/>
              </a:rPr>
              <a:t>Essential Biodiversity Variables</a:t>
            </a:r>
          </a:p>
          <a:p>
            <a:r>
              <a:rPr lang="en-US" sz="2000" dirty="0" smtClean="0">
                <a:ea typeface="ＭＳ Ｐゴシック" charset="0"/>
                <a:cs typeface="Calibri"/>
              </a:rPr>
              <a:t>BON in a Box</a:t>
            </a:r>
          </a:p>
          <a:p>
            <a:r>
              <a:rPr lang="en-US" sz="2000" dirty="0" smtClean="0">
                <a:ea typeface="ＭＳ Ｐゴシック" charset="0"/>
                <a:cs typeface="Calibri"/>
              </a:rPr>
              <a:t>Example Product: Global Marine Environment Datasets </a:t>
            </a:r>
            <a:endParaRPr lang="en-US" sz="2000" dirty="0">
              <a:ea typeface="ＭＳ Ｐゴシック" charset="0"/>
              <a:cs typeface="Calibri"/>
            </a:endParaRPr>
          </a:p>
          <a:p>
            <a:endParaRPr lang="en-US" dirty="0"/>
          </a:p>
        </p:txBody>
      </p:sp>
      <p:sp>
        <p:nvSpPr>
          <p:cNvPr id="5" name="Content Placeholder 4"/>
          <p:cNvSpPr>
            <a:spLocks noGrp="1"/>
          </p:cNvSpPr>
          <p:nvPr>
            <p:ph sz="half" idx="2"/>
          </p:nvPr>
        </p:nvSpPr>
        <p:spPr>
          <a:xfrm>
            <a:off x="4648200" y="1600200"/>
            <a:ext cx="4191000" cy="4800600"/>
          </a:xfrm>
        </p:spPr>
        <p:txBody>
          <a:bodyPr/>
          <a:lstStyle/>
          <a:p>
            <a:r>
              <a:rPr lang="en-US" sz="2000" dirty="0" smtClean="0">
                <a:cs typeface="Calibri"/>
              </a:rPr>
              <a:t>Nine Working Groups</a:t>
            </a:r>
          </a:p>
          <a:p>
            <a:pPr marL="800100" lvl="1" indent="-342900">
              <a:buFont typeface="+mj-lt"/>
              <a:buAutoNum type="arabicPeriod"/>
            </a:pPr>
            <a:r>
              <a:rPr lang="en-US" sz="1600" dirty="0" smtClean="0">
                <a:cs typeface="Calibri"/>
              </a:rPr>
              <a:t>Genetics</a:t>
            </a:r>
          </a:p>
          <a:p>
            <a:pPr marL="800100" lvl="1" indent="-342900">
              <a:buFont typeface="+mj-lt"/>
              <a:buAutoNum type="arabicPeriod"/>
            </a:pPr>
            <a:r>
              <a:rPr lang="en-US" sz="1600" dirty="0" smtClean="0">
                <a:cs typeface="Calibri"/>
              </a:rPr>
              <a:t>Terrestrial Species Monitoring</a:t>
            </a:r>
          </a:p>
          <a:p>
            <a:pPr marL="800100" lvl="1" indent="-342900">
              <a:buFont typeface="+mj-lt"/>
              <a:buAutoNum type="arabicPeriod"/>
            </a:pPr>
            <a:r>
              <a:rPr lang="en-US" sz="1600" dirty="0" smtClean="0">
                <a:cs typeface="Calibri"/>
              </a:rPr>
              <a:t>Terrestrial Ecosystem Change</a:t>
            </a:r>
          </a:p>
          <a:p>
            <a:pPr marL="800100" lvl="1" indent="-342900">
              <a:buFont typeface="+mj-lt"/>
              <a:buAutoNum type="arabicPeriod"/>
            </a:pPr>
            <a:r>
              <a:rPr lang="en-US" sz="1600" dirty="0" smtClean="0">
                <a:cs typeface="Calibri"/>
              </a:rPr>
              <a:t>Freshwater Ecosystem Change</a:t>
            </a:r>
          </a:p>
          <a:p>
            <a:pPr marL="800100" lvl="1" indent="-342900">
              <a:buFont typeface="+mj-lt"/>
              <a:buAutoNum type="arabicPeriod"/>
            </a:pPr>
            <a:r>
              <a:rPr lang="en-US" sz="1600" dirty="0" smtClean="0">
                <a:cs typeface="Calibri"/>
              </a:rPr>
              <a:t>Marine Ecosystem Change</a:t>
            </a:r>
          </a:p>
          <a:p>
            <a:pPr marL="800100" lvl="1" indent="-342900">
              <a:buFont typeface="+mj-lt"/>
              <a:buAutoNum type="arabicPeriod"/>
            </a:pPr>
            <a:r>
              <a:rPr lang="en-US" sz="1600" dirty="0" smtClean="0">
                <a:cs typeface="Calibri"/>
              </a:rPr>
              <a:t>Ecosystem Services</a:t>
            </a:r>
          </a:p>
          <a:p>
            <a:pPr marL="800100" lvl="1" indent="-342900">
              <a:buFont typeface="+mj-lt"/>
              <a:buAutoNum type="arabicPeriod"/>
            </a:pPr>
            <a:r>
              <a:rPr lang="en-US" sz="1600" dirty="0" smtClean="0">
                <a:cs typeface="Calibri"/>
              </a:rPr>
              <a:t>In situ/RS Integration and Modeling</a:t>
            </a:r>
          </a:p>
          <a:p>
            <a:pPr marL="800100" lvl="1" indent="-342900">
              <a:buFont typeface="+mj-lt"/>
              <a:buAutoNum type="arabicPeriod"/>
            </a:pPr>
            <a:r>
              <a:rPr lang="en-US" sz="1600" dirty="0" smtClean="0">
                <a:cs typeface="Calibri"/>
              </a:rPr>
              <a:t>Data Integration &amp; Interoperability</a:t>
            </a:r>
          </a:p>
          <a:p>
            <a:pPr marL="800100" lvl="1" indent="-342900">
              <a:buFont typeface="+mj-lt"/>
              <a:buAutoNum type="arabicPeriod"/>
            </a:pPr>
            <a:r>
              <a:rPr lang="en-US" sz="1600" dirty="0" smtClean="0">
                <a:cs typeface="Calibri"/>
              </a:rPr>
              <a:t>Biodiversity Indicators</a:t>
            </a:r>
          </a:p>
          <a:p>
            <a:pPr marL="400050"/>
            <a:r>
              <a:rPr lang="en-US" sz="2000" dirty="0" smtClean="0">
                <a:cs typeface="Calibri"/>
              </a:rPr>
              <a:t>Regional BONs</a:t>
            </a:r>
          </a:p>
          <a:p>
            <a:pPr marL="800100" lvl="1"/>
            <a:r>
              <a:rPr lang="en-US" sz="1600" dirty="0" smtClean="0">
                <a:cs typeface="Calibri"/>
              </a:rPr>
              <a:t>EU BON</a:t>
            </a:r>
          </a:p>
          <a:p>
            <a:pPr marL="800100" lvl="1"/>
            <a:r>
              <a:rPr lang="en-US" sz="1600" dirty="0" smtClean="0">
                <a:cs typeface="Calibri"/>
              </a:rPr>
              <a:t>AP BON</a:t>
            </a:r>
          </a:p>
          <a:p>
            <a:pPr marL="800100" lvl="1"/>
            <a:r>
              <a:rPr lang="en-US" sz="1600" dirty="0" smtClean="0">
                <a:cs typeface="Calibri"/>
              </a:rPr>
              <a:t>Circumpolar Biodiv. Monitoring Prog.</a:t>
            </a:r>
          </a:p>
          <a:p>
            <a:pPr marL="400050"/>
            <a:r>
              <a:rPr lang="en-US" sz="2000" dirty="0" smtClean="0">
                <a:cs typeface="Calibri"/>
              </a:rPr>
              <a:t>National BONs</a:t>
            </a:r>
          </a:p>
          <a:p>
            <a:pPr marL="800100" lvl="1"/>
            <a:r>
              <a:rPr lang="en-US" sz="1600" dirty="0" smtClean="0">
                <a:cs typeface="Calibri"/>
              </a:rPr>
              <a:t>France</a:t>
            </a:r>
            <a:endParaRPr lang="en-US" sz="1600" dirty="0">
              <a:cs typeface="Calibri"/>
            </a:endParaRPr>
          </a:p>
        </p:txBody>
      </p:sp>
    </p:spTree>
    <p:extLst>
      <p:ext uri="{BB962C8B-B14F-4D97-AF65-F5344CB8AC3E}">
        <p14:creationId xmlns:p14="http://schemas.microsoft.com/office/powerpoint/2010/main" val="18093612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81000" y="-76200"/>
            <a:ext cx="8458200" cy="1066800"/>
          </a:xfrm>
        </p:spPr>
        <p:txBody>
          <a:bodyPr/>
          <a:lstStyle/>
          <a:p>
            <a:r>
              <a:rPr lang="en-US" sz="3600" b="1" dirty="0" smtClean="0">
                <a:solidFill>
                  <a:schemeClr val="accent2"/>
                </a:solidFill>
                <a:cs typeface="Calibri"/>
              </a:rPr>
              <a:t>GEO BON &amp; Marine BON Connections</a:t>
            </a:r>
            <a:endParaRPr lang="en-US" sz="3600" b="1" dirty="0">
              <a:solidFill>
                <a:schemeClr val="accent2"/>
              </a:solidFill>
              <a:cs typeface="Calibri"/>
            </a:endParaRPr>
          </a:p>
        </p:txBody>
      </p:sp>
      <p:sp>
        <p:nvSpPr>
          <p:cNvPr id="9" name="Content Placeholder 8"/>
          <p:cNvSpPr>
            <a:spLocks noGrp="1"/>
          </p:cNvSpPr>
          <p:nvPr>
            <p:ph idx="4294967295"/>
          </p:nvPr>
        </p:nvSpPr>
        <p:spPr>
          <a:xfrm>
            <a:off x="228600" y="990600"/>
            <a:ext cx="8610600" cy="5486400"/>
          </a:xfrm>
        </p:spPr>
        <p:txBody>
          <a:bodyPr/>
          <a:lstStyle/>
          <a:p>
            <a:r>
              <a:rPr lang="en-US" sz="1600" dirty="0" smtClean="0"/>
              <a:t>Marine BON is a U.S. contribution to GEO BON—</a:t>
            </a:r>
            <a:r>
              <a:rPr lang="en-US" sz="1600" i="1" dirty="0" smtClean="0"/>
              <a:t>as stated in the solicitation</a:t>
            </a:r>
            <a:r>
              <a:rPr lang="en-US" sz="1600" dirty="0" smtClean="0"/>
              <a:t>—adopting the GEOSS data sharing principles calling for full and open exchange of data/metadata</a:t>
            </a:r>
          </a:p>
          <a:p>
            <a:r>
              <a:rPr lang="en-US" sz="1600" dirty="0" smtClean="0"/>
              <a:t>GEO BON </a:t>
            </a:r>
            <a:r>
              <a:rPr lang="en-US" sz="1600" dirty="0"/>
              <a:t>Working Group 5 (Marine </a:t>
            </a:r>
            <a:r>
              <a:rPr lang="en-US" sz="1600" dirty="0" smtClean="0"/>
              <a:t>Ecosystem Change</a:t>
            </a:r>
            <a:r>
              <a:rPr lang="en-US" sz="1600" dirty="0"/>
              <a:t>)</a:t>
            </a:r>
          </a:p>
          <a:p>
            <a:pPr lvl="1"/>
            <a:r>
              <a:rPr lang="en-US" sz="1400" dirty="0"/>
              <a:t>August 2014: WG5 established Task Team (WG5TT) to define </a:t>
            </a:r>
            <a:r>
              <a:rPr lang="en-US" sz="1400" dirty="0" smtClean="0"/>
              <a:t>MBON’s role in GEO BON</a:t>
            </a:r>
            <a:endParaRPr lang="en-US" sz="1400" dirty="0"/>
          </a:p>
          <a:p>
            <a:pPr lvl="2"/>
            <a:r>
              <a:rPr lang="en-US" sz="1100" dirty="0"/>
              <a:t>Includes 3 US MBON </a:t>
            </a:r>
            <a:r>
              <a:rPr lang="en-US" sz="1100" dirty="0" smtClean="0"/>
              <a:t>project leads</a:t>
            </a:r>
            <a:r>
              <a:rPr lang="en-US" sz="1100" dirty="0"/>
              <a:t>, GOOS, OBIS and I-OBIS, </a:t>
            </a:r>
            <a:r>
              <a:rPr lang="en-US" sz="1100" dirty="0" smtClean="0"/>
              <a:t>GEO BON </a:t>
            </a:r>
            <a:r>
              <a:rPr lang="en-US" sz="1100" dirty="0"/>
              <a:t>representatives, others</a:t>
            </a:r>
          </a:p>
          <a:p>
            <a:pPr lvl="2"/>
            <a:r>
              <a:rPr lang="en-US" sz="1100" dirty="0"/>
              <a:t>Developed Terms of Reference</a:t>
            </a:r>
          </a:p>
          <a:p>
            <a:pPr lvl="1"/>
            <a:r>
              <a:rPr lang="en-US" sz="1400" dirty="0" smtClean="0"/>
              <a:t>Listserv </a:t>
            </a:r>
            <a:r>
              <a:rPr lang="en-US" sz="1400" dirty="0"/>
              <a:t>for WG5TT created 2015</a:t>
            </a:r>
          </a:p>
          <a:p>
            <a:pPr marL="1200150" lvl="3" indent="-342900"/>
            <a:r>
              <a:rPr lang="en-US" sz="1100" dirty="0"/>
              <a:t>Steering Committee for TT formed to identify “action areas”</a:t>
            </a:r>
          </a:p>
          <a:p>
            <a:pPr marL="1200150" lvl="3" indent="-342900"/>
            <a:r>
              <a:rPr lang="en-US" sz="1100" dirty="0"/>
              <a:t>Approximately monthly telecons</a:t>
            </a:r>
          </a:p>
          <a:p>
            <a:r>
              <a:rPr lang="en-US" sz="1600" dirty="0"/>
              <a:t>Vision</a:t>
            </a:r>
            <a:r>
              <a:rPr lang="en-US" sz="1600" dirty="0" smtClean="0"/>
              <a:t>: A </a:t>
            </a:r>
            <a:r>
              <a:rPr lang="en-US" sz="1600" dirty="0"/>
              <a:t>global network of marine observation networks that monitors all key aspects of biodiversity-relevant change to support policy, decision making, and healthy and sustainable </a:t>
            </a:r>
            <a:r>
              <a:rPr lang="en-US" sz="1600" dirty="0" smtClean="0"/>
              <a:t>oceans</a:t>
            </a:r>
          </a:p>
          <a:p>
            <a:r>
              <a:rPr lang="en-US" sz="1600" dirty="0" smtClean="0"/>
              <a:t>Core </a:t>
            </a:r>
            <a:r>
              <a:rPr lang="en-US" sz="1600" dirty="0"/>
              <a:t>topics:</a:t>
            </a:r>
          </a:p>
          <a:p>
            <a:pPr lvl="1"/>
            <a:r>
              <a:rPr lang="en-US" sz="1400" dirty="0"/>
              <a:t>What makes an </a:t>
            </a:r>
            <a:r>
              <a:rPr lang="en-US" sz="1400" dirty="0" smtClean="0"/>
              <a:t>MBON?</a:t>
            </a:r>
            <a:endParaRPr lang="en-US" sz="1400" dirty="0"/>
          </a:p>
          <a:p>
            <a:pPr lvl="1"/>
            <a:r>
              <a:rPr lang="en-US" sz="1400" dirty="0" smtClean="0"/>
              <a:t>Integration </a:t>
            </a:r>
            <a:r>
              <a:rPr lang="en-US" sz="1400" dirty="0"/>
              <a:t>of US MBON projects with </a:t>
            </a:r>
            <a:r>
              <a:rPr lang="en-US" sz="1400" dirty="0" smtClean="0"/>
              <a:t>GEO BON</a:t>
            </a:r>
            <a:endParaRPr lang="en-US" sz="1400" dirty="0"/>
          </a:p>
          <a:p>
            <a:pPr lvl="1"/>
            <a:r>
              <a:rPr lang="en-US" sz="1400" dirty="0"/>
              <a:t>Linkages with GOOS Biology &amp; Ecosystems Panel</a:t>
            </a:r>
          </a:p>
          <a:p>
            <a:pPr lvl="1"/>
            <a:r>
              <a:rPr lang="en-US" sz="1400" dirty="0"/>
              <a:t>Linkages with IOC-OBIS/UNESCO</a:t>
            </a:r>
          </a:p>
          <a:p>
            <a:pPr lvl="1"/>
            <a:r>
              <a:rPr lang="en-US" sz="1400" dirty="0"/>
              <a:t>Defining best practices, toolkits, understanding the diversity of sampling, data storage, sharing practices, etc</a:t>
            </a:r>
            <a:r>
              <a:rPr lang="en-US" sz="1400" dirty="0" smtClean="0"/>
              <a:t>.</a:t>
            </a:r>
            <a:endParaRPr lang="en-US" sz="1400" dirty="0"/>
          </a:p>
          <a:p>
            <a:pPr lvl="1"/>
            <a:r>
              <a:rPr lang="en-US" sz="1400" dirty="0"/>
              <a:t>Forum for coordination mechanisms for </a:t>
            </a:r>
            <a:r>
              <a:rPr lang="en-US" sz="1400" dirty="0" smtClean="0"/>
              <a:t>potential international </a:t>
            </a:r>
            <a:r>
              <a:rPr lang="en-US" sz="1400" dirty="0"/>
              <a:t>Marine </a:t>
            </a:r>
            <a:r>
              <a:rPr lang="en-US" sz="1400" dirty="0" smtClean="0"/>
              <a:t>BONs</a:t>
            </a:r>
          </a:p>
          <a:p>
            <a:r>
              <a:rPr lang="en-US" sz="1600" dirty="0" smtClean="0"/>
              <a:t>Major challenge in addressing GEO BON </a:t>
            </a:r>
            <a:r>
              <a:rPr lang="en-US" sz="1600" dirty="0"/>
              <a:t>goals (short and long term):</a:t>
            </a:r>
          </a:p>
          <a:p>
            <a:pPr lvl="1"/>
            <a:r>
              <a:rPr lang="en-US" sz="1400" dirty="0" smtClean="0"/>
              <a:t>Need to build international </a:t>
            </a:r>
            <a:r>
              <a:rPr lang="en-US" sz="1400" dirty="0"/>
              <a:t>funding </a:t>
            </a:r>
            <a:r>
              <a:rPr lang="en-US" sz="1400" dirty="0" smtClean="0"/>
              <a:t>framework</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sz="3600" b="1" dirty="0" smtClean="0">
                <a:solidFill>
                  <a:schemeClr val="accent2"/>
                </a:solidFill>
              </a:rPr>
              <a:t>International Opportunities</a:t>
            </a:r>
            <a:endParaRPr lang="en-US" sz="3600" b="1" dirty="0">
              <a:solidFill>
                <a:schemeClr val="accent2"/>
              </a:solidFill>
            </a:endParaRPr>
          </a:p>
        </p:txBody>
      </p:sp>
      <p:sp>
        <p:nvSpPr>
          <p:cNvPr id="6" name="Content Placeholder 5"/>
          <p:cNvSpPr>
            <a:spLocks noGrp="1"/>
          </p:cNvSpPr>
          <p:nvPr>
            <p:ph idx="1"/>
          </p:nvPr>
        </p:nvSpPr>
        <p:spPr>
          <a:xfrm>
            <a:off x="457200" y="1219200"/>
            <a:ext cx="8229600" cy="4525963"/>
          </a:xfrm>
        </p:spPr>
        <p:txBody>
          <a:bodyPr/>
          <a:lstStyle/>
          <a:p>
            <a:pPr>
              <a:buFont typeface="Arial"/>
              <a:buChar char="•"/>
            </a:pPr>
            <a:r>
              <a:rPr lang="en-US" sz="2400" dirty="0"/>
              <a:t>Future Earth Symposium on Global Biodiversity </a:t>
            </a:r>
            <a:r>
              <a:rPr lang="en-US" sz="2400" dirty="0" smtClean="0"/>
              <a:t>Monitoring, May 4-7, New Haven, Connecticut</a:t>
            </a:r>
            <a:endParaRPr lang="en-US" sz="2400" dirty="0"/>
          </a:p>
          <a:p>
            <a:pPr>
              <a:buFont typeface="Arial"/>
              <a:buChar char="•"/>
            </a:pPr>
            <a:r>
              <a:rPr lang="en-US" sz="2400" dirty="0" smtClean="0"/>
              <a:t>International </a:t>
            </a:r>
            <a:r>
              <a:rPr lang="en-US" sz="2400" dirty="0"/>
              <a:t>Symposium on Remote Sensing of Environment (ISRSE), May 11-15, Berlin, </a:t>
            </a:r>
            <a:r>
              <a:rPr lang="en-US" sz="2400" dirty="0" smtClean="0"/>
              <a:t>Germany</a:t>
            </a:r>
          </a:p>
          <a:p>
            <a:pPr>
              <a:buFont typeface="Arial"/>
              <a:buChar char="•"/>
            </a:pPr>
            <a:r>
              <a:rPr lang="en-US" sz="2400" dirty="0" smtClean="0"/>
              <a:t>27th International Congress for Conservation Biology (ICCB), August 2-6, Montpellier, France</a:t>
            </a:r>
          </a:p>
          <a:p>
            <a:pPr>
              <a:buFont typeface="Arial"/>
              <a:buChar char="•"/>
            </a:pPr>
            <a:r>
              <a:rPr lang="en-US" sz="2400" b="1" dirty="0" smtClean="0"/>
              <a:t>GEO Plenary and Ministerial Summit, November 11-13, Mexico City, Mexico </a:t>
            </a:r>
          </a:p>
          <a:p>
            <a:pPr>
              <a:buFont typeface="Arial"/>
              <a:buChar char="•"/>
            </a:pPr>
            <a:r>
              <a:rPr lang="en-US" sz="2400" dirty="0" smtClean="0"/>
              <a:t>2016 Ocean Sciences, February 21-26, New Orleans, LA</a:t>
            </a:r>
          </a:p>
          <a:p>
            <a:pPr>
              <a:buFont typeface="Arial"/>
              <a:buChar char="•"/>
            </a:pPr>
            <a:r>
              <a:rPr lang="en-US" sz="2400" dirty="0" smtClean="0"/>
              <a:t>International Marine Conservation Congress, July 30-August 3, 2016, St. Johns, Newfoundland and Labrador, Canada</a:t>
            </a:r>
          </a:p>
          <a:p>
            <a:pPr marL="0" indent="0" algn="ctr">
              <a:buNone/>
            </a:pPr>
            <a:r>
              <a:rPr lang="en-US" sz="2800" b="1" dirty="0" smtClean="0">
                <a:solidFill>
                  <a:srgbClr val="FF0000"/>
                </a:solidFill>
              </a:rPr>
              <a:t>How can we build an international network?</a:t>
            </a:r>
            <a:endParaRPr lang="en-US" sz="2800" b="1" dirty="0">
              <a:solidFill>
                <a:srgbClr val="FF0000"/>
              </a:solidFill>
            </a:endParaRPr>
          </a:p>
          <a:p>
            <a:endParaRPr lang="en-US" sz="2400" dirty="0"/>
          </a:p>
        </p:txBody>
      </p:sp>
    </p:spTree>
    <p:extLst>
      <p:ext uri="{BB962C8B-B14F-4D97-AF65-F5344CB8AC3E}">
        <p14:creationId xmlns:p14="http://schemas.microsoft.com/office/powerpoint/2010/main" val="2203107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724189" y="191869"/>
            <a:ext cx="7751191" cy="646331"/>
          </a:xfrm>
          <a:prstGeom prst="rect">
            <a:avLst/>
          </a:prstGeom>
          <a:noFill/>
          <a:ln w="9525">
            <a:noFill/>
            <a:miter lim="800000"/>
            <a:headEnd/>
            <a:tailEnd/>
          </a:ln>
          <a:effectLst/>
        </p:spPr>
        <p:txBody>
          <a:bodyPr wrap="none">
            <a:spAutoFit/>
          </a:bodyPr>
          <a:lstStyle/>
          <a:p>
            <a:pPr algn="ctr" eaLnBrk="0" hangingPunct="0"/>
            <a:r>
              <a:rPr lang="en-US" sz="3600" b="1" dirty="0" smtClean="0">
                <a:solidFill>
                  <a:schemeClr val="accent2"/>
                </a:solidFill>
              </a:rPr>
              <a:t>Draft Guiding Principles for MBON</a:t>
            </a:r>
            <a:endParaRPr lang="en-US" sz="3600" b="1" dirty="0">
              <a:solidFill>
                <a:schemeClr val="accent2"/>
              </a:solidFill>
            </a:endParaRPr>
          </a:p>
        </p:txBody>
      </p:sp>
      <p:sp>
        <p:nvSpPr>
          <p:cNvPr id="3" name="Content Placeholder 2"/>
          <p:cNvSpPr>
            <a:spLocks noGrp="1"/>
          </p:cNvSpPr>
          <p:nvPr>
            <p:ph idx="1"/>
          </p:nvPr>
        </p:nvSpPr>
        <p:spPr>
          <a:xfrm>
            <a:off x="228600" y="990600"/>
            <a:ext cx="8610600" cy="5410200"/>
          </a:xfrm>
        </p:spPr>
        <p:txBody>
          <a:bodyPr/>
          <a:lstStyle/>
          <a:p>
            <a:pPr>
              <a:buNone/>
            </a:pPr>
            <a:r>
              <a:rPr lang="en-US" sz="1100" dirty="0"/>
              <a:t>(Draft</a:t>
            </a:r>
            <a:r>
              <a:rPr lang="en-US" sz="1100" dirty="0" smtClean="0"/>
              <a:t>)</a:t>
            </a:r>
            <a:endParaRPr lang="en-US" sz="1100" dirty="0"/>
          </a:p>
          <a:p>
            <a:pPr>
              <a:buNone/>
            </a:pPr>
            <a:r>
              <a:rPr lang="en-US" sz="1100" dirty="0"/>
              <a:t>•	Ownership: the MBON should have stakeholders.</a:t>
            </a:r>
          </a:p>
          <a:p>
            <a:pPr>
              <a:buNone/>
            </a:pPr>
            <a:r>
              <a:rPr lang="en-US" sz="1100" dirty="0"/>
              <a:t>•	Sustainability: build on existing monitoring infrastructure and management structures; MBONS should meet the needs of the present without compromising future capability. </a:t>
            </a:r>
          </a:p>
          <a:p>
            <a:pPr>
              <a:buNone/>
            </a:pPr>
            <a:r>
              <a:rPr lang="en-US" sz="1100" dirty="0"/>
              <a:t>•	Stewardship: balancing different uses of resources for the continued benefit of organisms and also of people that use or are related to the area covered.</a:t>
            </a:r>
          </a:p>
          <a:p>
            <a:pPr>
              <a:buNone/>
            </a:pPr>
            <a:r>
              <a:rPr lang="en-US" sz="1100" dirty="0"/>
              <a:t>•	Ocean–Land–Atmosphere Connections: recognize that the oceans, land, and atmosphere are inextricably intertwined and that actions that affect one component are likely to affect another.</a:t>
            </a:r>
          </a:p>
          <a:p>
            <a:pPr>
              <a:buNone/>
            </a:pPr>
            <a:r>
              <a:rPr lang="en-US" sz="1100" dirty="0"/>
              <a:t>•	Ecosystem-based Management: resources should be managed to reflect the relationships among all ecosystem components, including humans. This will require defining relevant geographic management areas based on ecosystem, rather than political, boundaries.</a:t>
            </a:r>
          </a:p>
          <a:p>
            <a:pPr>
              <a:buNone/>
            </a:pPr>
            <a:r>
              <a:rPr lang="en-US" sz="1100" dirty="0"/>
              <a:t>•	Multiple Use Management: The many potentially beneficial uses should be acknowledged and managed in a way that balances competing uses while preserving and protecting the overall integrity of the ocean and coastal environments.</a:t>
            </a:r>
          </a:p>
          <a:p>
            <a:pPr>
              <a:buNone/>
            </a:pPr>
            <a:r>
              <a:rPr lang="en-US" sz="1100" dirty="0"/>
              <a:t>•	Preservation of Marine Biodiversity: Downward trends in marine biodiversity should be reversed where they exist, with a desired end of maintaining or recovering natural levels of biological diversity and ecosystem services.</a:t>
            </a:r>
          </a:p>
          <a:p>
            <a:pPr>
              <a:buNone/>
            </a:pPr>
            <a:r>
              <a:rPr lang="en-US" sz="1100" dirty="0"/>
              <a:t>•	Best Available Science and Information: Integrate the best available understanding of the natural, social, and economic processes. An MBON should help and support decision makers; these should be able to obtain and understand quality science and information</a:t>
            </a:r>
          </a:p>
          <a:p>
            <a:pPr>
              <a:buNone/>
            </a:pPr>
            <a:r>
              <a:rPr lang="en-US" sz="1100" dirty="0"/>
              <a:t>•	Adaptive Management: programs should meet clear goals and provide new information to continually improve the scientific basis for future management. Allow for periodic reevaluation of the goals and management measures by incorporation of new information</a:t>
            </a:r>
          </a:p>
          <a:p>
            <a:pPr>
              <a:buNone/>
            </a:pPr>
            <a:r>
              <a:rPr lang="en-US" sz="1100" dirty="0"/>
              <a:t>•	Understandable governance: governance should be clear, coordinated, and accessible to the various management bodies whose jurisdiction may overlap in an MBON. Decisions and reasoning behind them should be clear and available to all stakeholders.</a:t>
            </a:r>
          </a:p>
          <a:p>
            <a:pPr>
              <a:buNone/>
            </a:pPr>
            <a:r>
              <a:rPr lang="en-US" sz="1100" dirty="0"/>
              <a:t>•	Participatory Governance: Governance should ensure widespread participation by all citizens/stakeholders on issues that affect them.</a:t>
            </a:r>
          </a:p>
          <a:p>
            <a:pPr>
              <a:buNone/>
            </a:pPr>
            <a:r>
              <a:rPr lang="en-US" sz="1100" dirty="0"/>
              <a:t>•	Timeliness: Information should be available efficiently and openly.</a:t>
            </a:r>
          </a:p>
          <a:p>
            <a:pPr>
              <a:buNone/>
            </a:pPr>
            <a:r>
              <a:rPr lang="en-US" sz="1100" dirty="0"/>
              <a:t>•	Accountability: MBON management should be accountable for the actions they take that affect ocean and coastal resources.</a:t>
            </a:r>
          </a:p>
          <a:p>
            <a:pPr>
              <a:buNone/>
            </a:pPr>
            <a:r>
              <a:rPr lang="en-US" sz="1100" dirty="0"/>
              <a:t>•	International Responsibility: Nations should act cooperatively in developing and implementing MBONS, reflecting connectivity of marine ecosystems and anticipating changes in the marine environment.</a:t>
            </a:r>
          </a:p>
          <a:p>
            <a:endParaRPr lang="en-US" dirty="0"/>
          </a:p>
        </p:txBody>
      </p:sp>
    </p:spTree>
    <p:extLst>
      <p:ext uri="{BB962C8B-B14F-4D97-AF65-F5344CB8AC3E}">
        <p14:creationId xmlns:p14="http://schemas.microsoft.com/office/powerpoint/2010/main" val="9408251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solidFill>
                  <a:schemeClr val="accent2"/>
                </a:solidFill>
              </a:rPr>
              <a:t>Thank You</a:t>
            </a:r>
            <a:endParaRPr lang="en-US" b="1" dirty="0">
              <a:solidFill>
                <a:schemeClr val="accent2"/>
              </a:solidFill>
            </a:endParaRPr>
          </a:p>
        </p:txBody>
      </p:sp>
    </p:spTree>
    <p:extLst>
      <p:ext uri="{BB962C8B-B14F-4D97-AF65-F5344CB8AC3E}">
        <p14:creationId xmlns:p14="http://schemas.microsoft.com/office/powerpoint/2010/main" val="10166821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6978</TotalTime>
  <Words>562</Words>
  <Application>Microsoft Macintosh PowerPoint</Application>
  <PresentationFormat>On-screen Show (4:3)</PresentationFormat>
  <Paragraphs>88</Paragraphs>
  <Slides>7</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Default Design</vt:lpstr>
      <vt:lpstr>Photo Editor Photo</vt:lpstr>
      <vt:lpstr>PowerPoint Presentation</vt:lpstr>
      <vt:lpstr>PowerPoint Presentation</vt:lpstr>
      <vt:lpstr>GEO Biodiversity Observation Network (GEO BON) (https://www.earthobservations.org/geobon.shtml)</vt:lpstr>
      <vt:lpstr>GEO BON &amp; Marine BON Connections</vt:lpstr>
      <vt:lpstr>International Opportunities</vt:lpstr>
      <vt:lpstr>PowerPoint Presentation</vt:lpstr>
      <vt:lpstr>Thank You</vt:lpstr>
    </vt:vector>
  </TitlesOfParts>
  <Company>LMIT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LMIT-ODIN</dc:creator>
  <cp:lastModifiedBy>William Wilson Turner</cp:lastModifiedBy>
  <cp:revision>765</cp:revision>
  <dcterms:created xsi:type="dcterms:W3CDTF">2009-04-27T19:19:44Z</dcterms:created>
  <dcterms:modified xsi:type="dcterms:W3CDTF">2015-04-24T02:59:24Z</dcterms:modified>
</cp:coreProperties>
</file>